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5" r:id="rId5"/>
    <p:sldMasterId id="2147483737" r:id="rId6"/>
    <p:sldMasterId id="2147483750" r:id="rId7"/>
    <p:sldMasterId id="2147483762" r:id="rId8"/>
    <p:sldMasterId id="2147483774" r:id="rId9"/>
    <p:sldMasterId id="2147483786" r:id="rId10"/>
    <p:sldMasterId id="2147483798" r:id="rId11"/>
    <p:sldMasterId id="2147483810" r:id="rId12"/>
    <p:sldMasterId id="2147483822" r:id="rId13"/>
    <p:sldMasterId id="2147483834" r:id="rId14"/>
    <p:sldMasterId id="2147483847" r:id="rId15"/>
    <p:sldMasterId id="2147483859" r:id="rId16"/>
    <p:sldMasterId id="2147483871" r:id="rId17"/>
    <p:sldMasterId id="2147483883" r:id="rId18"/>
    <p:sldMasterId id="2147483896" r:id="rId19"/>
  </p:sldMasterIdLst>
  <p:notesMasterIdLst>
    <p:notesMasterId r:id="rId62"/>
  </p:notesMasterIdLst>
  <p:sldIdLst>
    <p:sldId id="299" r:id="rId20"/>
    <p:sldId id="300" r:id="rId21"/>
    <p:sldId id="301" r:id="rId22"/>
    <p:sldId id="256" r:id="rId23"/>
    <p:sldId id="303" r:id="rId24"/>
    <p:sldId id="320" r:id="rId25"/>
    <p:sldId id="264" r:id="rId26"/>
    <p:sldId id="284" r:id="rId27"/>
    <p:sldId id="315" r:id="rId28"/>
    <p:sldId id="316" r:id="rId29"/>
    <p:sldId id="317" r:id="rId30"/>
    <p:sldId id="318" r:id="rId31"/>
    <p:sldId id="305" r:id="rId32"/>
    <p:sldId id="306" r:id="rId33"/>
    <p:sldId id="257" r:id="rId34"/>
    <p:sldId id="269" r:id="rId35"/>
    <p:sldId id="326" r:id="rId36"/>
    <p:sldId id="328" r:id="rId37"/>
    <p:sldId id="307" r:id="rId38"/>
    <p:sldId id="275" r:id="rId39"/>
    <p:sldId id="295" r:id="rId40"/>
    <p:sldId id="260" r:id="rId41"/>
    <p:sldId id="302" r:id="rId42"/>
    <p:sldId id="265" r:id="rId43"/>
    <p:sldId id="298" r:id="rId44"/>
    <p:sldId id="287" r:id="rId45"/>
    <p:sldId id="313" r:id="rId46"/>
    <p:sldId id="309" r:id="rId47"/>
    <p:sldId id="310" r:id="rId48"/>
    <p:sldId id="311" r:id="rId49"/>
    <p:sldId id="312" r:id="rId50"/>
    <p:sldId id="329" r:id="rId51"/>
    <p:sldId id="314" r:id="rId52"/>
    <p:sldId id="325" r:id="rId53"/>
    <p:sldId id="324" r:id="rId54"/>
    <p:sldId id="273" r:id="rId55"/>
    <p:sldId id="327" r:id="rId56"/>
    <p:sldId id="308" r:id="rId57"/>
    <p:sldId id="321" r:id="rId58"/>
    <p:sldId id="322" r:id="rId59"/>
    <p:sldId id="323" r:id="rId60"/>
    <p:sldId id="296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00"/>
    <a:srgbClr val="006600"/>
    <a:srgbClr val="669900"/>
    <a:srgbClr val="9900FF"/>
    <a:srgbClr val="0000FF"/>
    <a:srgbClr val="DDDDDD"/>
    <a:srgbClr val="000099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165" y="-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7AB79-B11F-44E5-BC12-71163363396B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CFCF4-18C5-4838-A65C-5042AD0F8D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41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67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EE0019-8C22-4B2B-9BB9-B4B456BF56B5}" type="slidenum">
              <a:rPr lang="pt-BR" altLang="pt-BR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altLang="pt-BR" sz="1100" b="1" u="sng" smtClean="0">
                <a:latin typeface="Arial" pitchFamily="34" charset="0"/>
              </a:rPr>
              <a:t>Caráter:</a:t>
            </a:r>
            <a:r>
              <a:rPr lang="pt-BR" altLang="pt-BR" sz="1100" smtClean="0">
                <a:latin typeface="Arial" pitchFamily="34" charset="0"/>
              </a:rPr>
              <a:t> Etimologicamente, caráter quer dizer coisa gravada; do grego </a:t>
            </a:r>
            <a:r>
              <a:rPr lang="pt-BR" altLang="pt-BR" sz="1100" i="1" smtClean="0">
                <a:latin typeface="Arial" pitchFamily="34" charset="0"/>
              </a:rPr>
              <a:t>character</a:t>
            </a:r>
            <a:r>
              <a:rPr lang="pt-BR" altLang="pt-BR" sz="1100" smtClean="0">
                <a:latin typeface="Arial" pitchFamily="34" charset="0"/>
              </a:rPr>
              <a:t> de </a:t>
            </a:r>
            <a:r>
              <a:rPr lang="pt-BR" altLang="pt-BR" sz="1100" i="1" smtClean="0">
                <a:latin typeface="Arial" pitchFamily="34" charset="0"/>
              </a:rPr>
              <a:t>charassein</a:t>
            </a:r>
            <a:r>
              <a:rPr lang="pt-BR" altLang="pt-BR" sz="1100" smtClean="0">
                <a:latin typeface="Arial" pitchFamily="34" charset="0"/>
              </a:rPr>
              <a:t> = gravar. No âmbito do tema proposto, diz respeito à </a:t>
            </a:r>
            <a:r>
              <a:rPr lang="pt-BR" altLang="pt-BR" sz="1100" i="1" smtClean="0">
                <a:latin typeface="Arial" pitchFamily="34" charset="0"/>
              </a:rPr>
              <a:t>autenticidade</a:t>
            </a:r>
            <a:r>
              <a:rPr lang="pt-BR" altLang="pt-BR" sz="1100" smtClean="0">
                <a:latin typeface="Arial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pt-BR" altLang="pt-BR" sz="1100" b="1" smtClean="0">
              <a:latin typeface="Arial" pitchFamily="34" charset="0"/>
            </a:endParaRPr>
          </a:p>
        </p:txBody>
      </p:sp>
      <p:sp>
        <p:nvSpPr>
          <p:cNvPr id="1792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3CFAD-50D0-41BD-A3F7-5E783E9F1642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802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88E487-ADDB-44E0-BF3F-A9F25057C6C9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1" dirty="0">
                <a:latin typeface="Tahoma" pitchFamily="34" charset="0"/>
              </a:rPr>
              <a:t> MÉTODO CIENTÍFICDE KARDEC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aplicava o método experimentação.</a:t>
            </a: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nunca formulava teorias preconcebidas.</a:t>
            </a: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observava tudo atentamente.</a:t>
            </a: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comparava e deduzia as consequências.</a:t>
            </a: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dos efeitos procurava remontar às causas pela dedução, pelo encadeamento lógico dos fatos. </a:t>
            </a:r>
          </a:p>
          <a:p>
            <a:pPr marL="177800" indent="-1778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não admitia como válida uma explicação que lhe fosse dada por algum espírito,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 não ser que ela pudesse resolver todas as dificuldades da questão em estudo, de forma lógica e apoiada na razão</a:t>
            </a:r>
            <a:endParaRPr lang="pt-BR" dirty="0"/>
          </a:p>
        </p:txBody>
      </p:sp>
      <p:sp>
        <p:nvSpPr>
          <p:cNvPr id="1833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53367-14AF-407F-B93C-3445196A58F4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pitchFamily="34" charset="0"/>
            </a:endParaRPr>
          </a:p>
        </p:txBody>
      </p:sp>
      <p:sp>
        <p:nvSpPr>
          <p:cNvPr id="1710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2A8C6B-6A61-460D-93E7-C688CB8AEC7C}" type="slidenum">
              <a:rPr lang="pt-BR" altLang="pt-B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689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404DDE-381A-4125-BEC6-70766F56F662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699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1F1D28-3694-4EF6-943A-7127D86F4C18}" type="slidenum">
              <a:rPr lang="pt-BR" altLang="pt-BR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720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60193C-2BD2-42A9-9120-B925D1C3B06D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Toda revelação sujeita a erros ou </a:t>
            </a:r>
          </a:p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modificações não pode emanar de Deus.</a:t>
            </a:r>
          </a:p>
        </p:txBody>
      </p:sp>
      <p:sp>
        <p:nvSpPr>
          <p:cNvPr id="1730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06604E-97F5-43A3-B734-261088564419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b="1" smtClean="0">
                <a:latin typeface="Arial" pitchFamily="34" charset="0"/>
              </a:rPr>
              <a:t>É o conhecimento de fatos espirituais que o homem não pode descobrir por meio de sua inteligência. </a:t>
            </a:r>
          </a:p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740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6F1EBE-5E1F-4019-B5B7-D3074977590A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751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9FDDC1-E870-41D2-84D2-F242EDA78F26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761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4F0BE5-BB82-49F1-882C-61A290E6D1B9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771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F2319F-19B5-4F31-B429-06C7746C3B7E}" type="slidenum">
              <a:rPr lang="pt-BR" altLang="pt-B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067F9-28DE-4742-98F9-F77FFDC857A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27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CAD7-0C1F-4E36-A114-586E878CD5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93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00249-CE2F-4D63-87ED-22401B8B588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3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3692-2A89-4033-9739-72E662F88D6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48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A4B-70F3-4478-97A9-FBF66462F9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261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A0AD-483D-4C06-A1B5-B23C3D57FC6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799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FAD8-45ED-470E-847C-345C0F133F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032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64610-FBD8-477E-B266-B5E595AE85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465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5D84-B257-4CF1-8B1C-208625EEA0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762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DEC97-98A3-4D27-A020-0E41821435F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9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A0421-A8C6-4E76-BEC8-769A01974AA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875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CAFE-85D3-42A0-AB8F-4E17F1DC3D4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26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01E5-8C41-4430-AA1C-4A3AA66C1E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46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C83BD-E578-46CD-97B8-296200EE017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439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EEBE-58C6-4596-BD61-A5AC28EF52C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34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4E433-88BA-4B84-ADD5-EE209E59D51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55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A064-D5EF-4278-8CB6-E6FEC7024BD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80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412CA-0472-412C-9629-2EE03E1A9E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3163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45685-4FCF-449D-B82A-0106F2EB1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1970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7791-4BF3-4558-BC40-9312E325C3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43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72A657E-C3A4-4DB8-A3C6-723C32A730B4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16FE583-762B-4288-AE96-97951D3C24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495503"/>
      </p:ext>
    </p:extLst>
  </p:cSld>
  <p:clrMapOvr>
    <a:masterClrMapping/>
  </p:clrMapOvr>
  <p:transition advClick="0" advTm="10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0412-614A-4B7E-9978-DE8045DE8B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2138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B2328-D3E4-4EF1-AF2C-D641092568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220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19A67-ADE7-4967-9A04-90C6AE23D7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1823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FAD97-5660-4324-9355-AAB1851916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283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B086C-0F5A-40FD-97E8-8F54AA3E35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2358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63937-5749-4A50-ABCC-F291D6F3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06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FB3B-BD09-4C8C-9867-7072105DD6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4184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1EF-1EDD-4FDE-A1AB-5BAD717B4E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0782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FAD8-45ED-470E-847C-345C0F133F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99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64610-FBD8-477E-B266-B5E595AE85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9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7906AE0-6D39-4703-B8FA-5EC60E75F100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F0042A7-BADC-433B-8564-3AEAA056B3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120531"/>
      </p:ext>
    </p:extLst>
  </p:cSld>
  <p:clrMapOvr>
    <a:masterClrMapping/>
  </p:clrMapOvr>
  <p:transition advClick="0" advTm="10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5D84-B257-4CF1-8B1C-208625EEA0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69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DEC97-98A3-4D27-A020-0E41821435F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77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A0421-A8C6-4E76-BEC8-769A01974AA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534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CAFE-85D3-42A0-AB8F-4E17F1DC3D4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86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01E5-8C41-4430-AA1C-4A3AA66C1E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37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C83BD-E578-46CD-97B8-296200EE017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104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EEBE-58C6-4596-BD61-A5AC28EF52C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1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4E433-88BA-4B84-ADD5-EE209E59D51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544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A064-D5EF-4278-8CB6-E6FEC7024BD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465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1F084-307F-4674-8B63-0CE1991751C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7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D8C252F-08B5-4649-8964-C04B242FE59A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D4DE1EA-9D22-48FC-8106-2A5E751C09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157059"/>
      </p:ext>
    </p:extLst>
  </p:cSld>
  <p:clrMapOvr>
    <a:masterClrMapping/>
  </p:clrMapOvr>
  <p:transition advClick="0" advTm="10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FB723-770A-46A0-B359-26CD788058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702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3818A-5C90-4BA2-82D4-08D5C676167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85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B30EF-DBF7-4401-A094-27BB150371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193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18952-4CB4-40AD-B5C3-07576C2AA7E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838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C8E-AF42-4A20-A0D0-FB6F05ECA2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273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B745-66B1-4C39-869B-69DA5EA9B64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081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27A2-84B5-42C7-A472-646B054B7D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224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5634-F049-4799-8553-63E070EC888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778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D3C8D-B6EF-4D43-9259-7973FA8A1F0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896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45DD-9074-4CC6-803E-115357B1D0E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E98707-4764-48EC-9A5B-CBBA02712261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ADB59FC-F79C-45E8-BB59-FC38AD2A60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345221"/>
      </p:ext>
    </p:extLst>
  </p:cSld>
  <p:clrMapOvr>
    <a:masterClrMapping/>
  </p:clrMapOvr>
  <p:transition advClick="0" advTm="10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457618E-6E38-468F-925C-69A07403653C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D563279-BEC7-483D-9C1C-096AFED747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4287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1B5007C-861A-419B-9BF1-EED5DAF50CF4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013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6B5A85-B822-4BD8-9D33-C86BDB0E276D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F64C094-A009-4B6E-BE47-99595C0375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599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740E21-CCF9-4FAA-98CC-88F43665F5A5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7B1FFD5-CBB2-4D7D-B1B4-03060DBB2C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0936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850BCB-56CC-4407-BB28-66CAE5399544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50FBAF0-866D-4BE8-B13B-FCE675BED7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35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C49808C-C459-45B1-B662-6FB4975194F7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F65848-D45F-4852-85C8-41E04541AB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7928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FA0564-4404-480A-8194-46B43A317B81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0CD930A-D149-4418-A438-61398891C2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63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AD9A279-1892-4454-A244-222FB7EF5CF7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F616ED-CF03-40CB-9B07-AE7C7B7E0F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06267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A862BA-2DE2-4E11-ABBC-B344DBA6471A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48E047-7956-489A-AEB8-29B907F609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3391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7CCAC44-72D6-4A2F-AEA0-328230507579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254133-C3F0-4C53-88BB-9FD7143A51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989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CAF5ECC-5860-4A95-9C6C-0F4050BF951C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5A249C9-9771-42AE-BFDE-FF5C77F583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207299"/>
      </p:ext>
    </p:extLst>
  </p:cSld>
  <p:clrMapOvr>
    <a:masterClrMapping/>
  </p:clrMapOvr>
  <p:transition advClick="0" advTm="10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A6A34CF-1333-47A2-B15C-39EB605BF4C9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D8DB33-3FA8-497B-8244-A42A7F1DF7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251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826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1F084-307F-4674-8B63-0CE1991751C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241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FB723-770A-46A0-B359-26CD788058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841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3818A-5C90-4BA2-82D4-08D5C676167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7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B30EF-DBF7-4401-A094-27BB150371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94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18952-4CB4-40AD-B5C3-07576C2AA7E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55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C8E-AF42-4A20-A0D0-FB6F05ECA2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311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B745-66B1-4C39-869B-69DA5EA9B64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751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27A2-84B5-42C7-A472-646B054B7D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51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ADF9F1-A7CA-45A0-BBC5-1722339FB69E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50F87EF-1A64-4F80-9405-BBA295EA31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25340"/>
      </p:ext>
    </p:extLst>
  </p:cSld>
  <p:clrMapOvr>
    <a:masterClrMapping/>
  </p:clrMapOvr>
  <p:transition advClick="0" advTm="1000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5634-F049-4799-8553-63E070EC888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721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D3C8D-B6EF-4D43-9259-7973FA8A1F0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770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45DD-9074-4CC6-803E-115357B1D0E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37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DBD24-17FC-41FE-A465-A45C56342F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0985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C5E1C-5EFA-457A-B5F9-F6B546CC86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6764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A1317-EE07-40B7-BC73-861598E875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7838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C805C-AD5A-46EF-9EBC-B59282DFFF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9265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75EFD-07AE-4E6E-9A0B-2C938CBAE2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7929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8FCE1-8FDC-4512-8732-68B79DA233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1189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C08A9-0EBB-49D0-BE1D-598A5389BF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886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6B4750E-4A23-44FB-85C5-F5747ED9D7E0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AD7B12A-BC26-4CF4-A98B-3E498BB9A0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742238"/>
      </p:ext>
    </p:extLst>
  </p:cSld>
  <p:clrMapOvr>
    <a:masterClrMapping/>
  </p:clrMapOvr>
  <p:transition advClick="0" advTm="1000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0526-C87B-49E1-BDD2-C4D2BE0C44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8489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F05E-7160-436A-93C3-A0CFC7C6D3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2209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815B-99E8-48F1-B744-AC61C3713A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642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31001-BD83-4C8B-AC71-567CC02792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811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sp>
        <p:nvSpPr>
          <p:cNvPr id="399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B4C99-6E9D-4C51-A123-8F383B0422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32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6B2E6-9C86-4AFC-9792-7B18C14230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87334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3B8BC-9FBA-4FA5-8A03-55722E7A94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023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2FC68-BE29-4E60-B5DE-17D4F9E9A5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1680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6B92D-7F2F-4387-8488-6DEB2ECDF5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6333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E221-DE49-4B14-853F-9DCE16B0BB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99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EB263AC-7220-4033-A9F1-8372BB8D1099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4C317CB-F2DF-4B1F-958E-35A9E4E5B2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98714"/>
      </p:ext>
    </p:extLst>
  </p:cSld>
  <p:clrMapOvr>
    <a:masterClrMapping/>
  </p:clrMapOvr>
  <p:transition advClick="0" advTm="1000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0A9CF-A23E-4F03-858F-F641A049FB6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7537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B845E-C8A8-41EB-984A-C84614DB04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9016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10E1-3A79-4AB5-8C74-205E19402D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0836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DA77-6C66-4DDF-9B3A-E7CA63626C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8481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F9075-2EDC-4AE0-B829-61AD3AC569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69209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A6332-4120-4FDF-BF8C-E16490369B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4227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F5D2-0D89-4804-8FDF-3205FEC9EA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731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DADA-5BBF-4F63-8D9C-5C5794EA59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8606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5AC1-3A20-4992-B0AF-899E53D56C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3203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EB833-423E-44F0-B8D5-69C8DCA18E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8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954933A-97F9-4770-8599-340DB53F44C1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30EDB50-7A36-435F-AF6D-94F9921D46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119264"/>
      </p:ext>
    </p:extLst>
  </p:cSld>
  <p:clrMapOvr>
    <a:masterClrMapping/>
  </p:clrMapOvr>
  <p:transition advClick="0" advTm="1000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BDD6-2F6E-4AF5-AF6F-1D8FB78DE8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2327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2AD6-6A11-4283-9E83-3C0EC48B4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9545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0F341-9CA8-4483-853F-20EF3D7736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9359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902DD-E145-4337-AD85-86BAD4CAE0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1351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243D-8A7B-40FE-A9B0-6942938A72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543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90D95-BA6A-4D08-840D-1A01471772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7748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151BA-9824-4873-AB5F-15DCC75EEC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0021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7654-A6AA-492A-A960-7DF5885503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545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8B88-9C14-49CD-AD4A-8EBEE6CC3CE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552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818CD-BE29-4442-A13D-0621A9F1262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0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BDAD4DD-2F2D-426E-83EC-701D8B124C9C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BE181D2-646C-4833-9153-8015BFB9ED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286408"/>
      </p:ext>
    </p:extLst>
  </p:cSld>
  <p:clrMapOvr>
    <a:masterClrMapping/>
  </p:clrMapOvr>
  <p:transition advClick="0" advTm="1000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DF605-F955-4A6B-9184-ECB814E3825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596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B3ABF-B4AC-42A5-9F33-39896CEEE8B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1561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483E-6672-4386-9D85-C0936F54EE6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994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5C56D-A032-4503-AB61-668F6CED10D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702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AF1F8-39BF-4FE4-824E-E946F0AD7D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8138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9FE1-E573-4116-8AAD-B8E70D127AE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495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B47B8-FC69-4A6A-893B-7B6A40B17A2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03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C4FB-57CB-4D8D-BBB2-BA977044DCC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20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AB33235-57A7-47EA-BEF3-D22AFBE1EE1A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4E235FD-12FF-4244-AD9A-04F08EE8D9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139587"/>
      </p:ext>
    </p:extLst>
  </p:cSld>
  <p:clrMapOvr>
    <a:masterClrMapping/>
  </p:clrMapOvr>
  <p:transition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1672"/>
      </p:ext>
    </p:extLst>
  </p:cSld>
  <p:clrMapOvr>
    <a:masterClrMapping/>
  </p:clrMapOvr>
  <p:transition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86775"/>
      </p:ext>
    </p:extLst>
  </p:cSld>
  <p:clrMapOvr>
    <a:masterClrMapping/>
  </p:clrMapOvr>
  <p:transition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55216"/>
      </p:ext>
    </p:extLst>
  </p:cSld>
  <p:clrMapOvr>
    <a:masterClrMapping/>
  </p:clrMapOvr>
  <p:transition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7715"/>
      </p:ext>
    </p:extLst>
  </p:cSld>
  <p:clrMapOvr>
    <a:masterClrMapping/>
  </p:clrMapOvr>
  <p:transition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28846"/>
      </p:ext>
    </p:extLst>
  </p:cSld>
  <p:clrMapOvr>
    <a:masterClrMapping/>
  </p:clrMapOvr>
  <p:transition advClick="0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746"/>
      </p:ext>
    </p:extLst>
  </p:cSld>
  <p:clrMapOvr>
    <a:masterClrMapping/>
  </p:clrMapOvr>
  <p:transition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9075"/>
      </p:ext>
    </p:extLst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71852"/>
      </p:ext>
    </p:extLst>
  </p:cSld>
  <p:clrMapOvr>
    <a:masterClrMapping/>
  </p:clrMapOvr>
  <p:transition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79349"/>
      </p:ext>
    </p:extLst>
  </p:cSld>
  <p:clrMapOvr>
    <a:masterClrMapping/>
  </p:clrMapOvr>
  <p:transition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32403"/>
      </p:ext>
    </p:extLst>
  </p:cSld>
  <p:clrMapOvr>
    <a:masterClrMapping/>
  </p:clrMapOvr>
  <p:transition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80240"/>
      </p:ext>
    </p:extLst>
  </p:cSld>
  <p:clrMapOvr>
    <a:masterClrMapping/>
  </p:clrMapOvr>
  <p:transition advClick="0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0289F1B-4120-4BB6-8FFE-4F1F8CCDE032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AFCEE29-B4B0-4905-90EA-3E7A1C867D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850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D15D89-4336-4A5F-91FA-0F70B3688AE9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D072D7-643F-4783-9D14-E7DB07280A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35283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72983F-62E4-4FD9-9D37-9C122867D521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5C5280-2892-4A44-AFBC-D37F91CFF2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73974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715411-BA8D-4C98-AF88-2325FE87E058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9C80E0-E604-4416-9773-4AC3509708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9941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1314B07-BFE1-4162-A00C-3ACCDA356D61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9031A7-1630-43DE-839A-9C961C17F8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74768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88E12A-3F72-4A50-9482-18B510E5D811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324B36-8878-4269-8E7C-85A8C513BB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39128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ACF13A-8DA1-4E81-B192-E973183A104C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6A9A5B-1FE3-4CA4-80E7-3B2CF2ECFC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25998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35C43A-4A3A-489D-9E2E-69D51CAB40F4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BE5E8A-369B-43DE-AFD3-9C34A76978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25272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8C3857-B920-460B-B267-4244466C7CF5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541E41-6EA4-4EA0-A7DD-255E3CF76B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42748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CE8D78-2177-4722-A42F-1589E21B8FA1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7E0C43-49A5-453D-8F96-7B8D8FE7C5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075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865E9A-7496-4356-BB21-2E04A4A99889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D4B3A8-80D3-4F4B-AA8B-1ECD475CB9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7831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BE7412-2D7E-4B3C-92D6-82579956B118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1E7A5C-4AD3-4584-A65B-42EC258B4B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01195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41C1B-AB14-4862-B8EC-587B6B342513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46FE9FC-DADC-441A-933B-FCE0646351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6548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91BC41-A5A9-4D75-BF5D-470A864124F9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D75D7F-18AF-43F0-A429-957EA0B56A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74049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2F04DE-2969-40D0-A996-65E9E535130F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CDAEAB-1C05-4A69-95DF-3BF286CC20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21317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2" y="1577847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5637" y="1577847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7415" y="1577847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06CFA47-E2FB-429C-895C-A330A17BA578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044F72-F74E-40DA-9BF0-61A9BAE2E3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83163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tângulo de cantos arredondado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etângulo de cantos arredondado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F81A51-1EFE-46F0-B441-35DDF6E4F308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18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cs typeface="+mn-cs"/>
              </a:defRPr>
            </a:lvl1pPr>
          </a:lstStyle>
          <a:p>
            <a:pPr>
              <a:defRPr/>
            </a:pPr>
            <a:fld id="{EACAC8FC-ECA8-4873-9626-65F4DE58CC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78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D1636B-54E3-474D-BCF4-B106BFBE4417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0FA950F-4DAA-4EBB-B09D-2FAF7D3615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380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9B596F7-FD9A-471A-9A44-37ADA6349D35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D74803E-70DB-4A42-8CBF-E265995BCA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437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165793-6FD4-43C7-B51F-AAC94A3FA75D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5E570AA-DDE7-4864-A8BD-25BC9B97B0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762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64B19D3-A86A-4103-82A0-5144F8F6B954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8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372A1A-2763-4AE5-B1BD-9E5BC1EED7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235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FA94776-8DA0-4313-863C-68280E202F6E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A9CEEFB-6354-45FA-8F3E-59D64B22D4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935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CD2C98-953C-4E18-9DB2-13BE9B389F8C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D5469E-4C67-48CB-A4CA-75AFAC8CBE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869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40CA560-1DD2-497A-977E-DD611C9A4F53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33D302A-44E3-4391-9693-948DE073DD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490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2BF068A-0BDB-4CD4-8893-254AD55A4296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9AC787-2ADA-4773-9BF3-D71E1BFCE8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687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B58710-C3E8-4E64-A178-D26E8BFCEF3D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6670E8E-6AAF-47CC-B1B7-6FCD3F7C11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31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64C1F3-0101-40AF-B91A-B2A9D8028A66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2724B3-8EE6-4F6C-8CDB-4C719F98F6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6518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6D4A28-DB45-4089-A1E3-EB953ABEE130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6E9D4A-9E86-48A1-A582-937399C55E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020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AA5E16-723A-48CD-8C9C-2DAF6B459E74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606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564950-03A3-41A4-8D1C-150A547BA1B0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0D5C46-EC00-49CE-9864-E3EFEE6E05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09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BF1D20-AEF3-427D-8483-F1CBB6F9E9B9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B232E67-7C7F-4D5F-AEB4-5EB0C43AAB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795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E13DA6-40AA-45CA-99A3-D5C4FE3ABE69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54FE95-4769-43CD-B836-01B37380BA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3546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6C265E-F936-4685-9A3D-56974490DEC6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90C6427-E8B1-4A18-980B-DD5CADC4F2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015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F475F21-A9E9-402A-BFB0-334CD6811C83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615CAF-B085-4A1A-A1ED-371F5BCF5C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51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8C5BAA-5022-4BC7-B321-4249A58CD0E0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C9F932-AB23-4362-9980-96586ED0F3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870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F249B7-9BB2-4E44-A400-D09CDFE84B1F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BFAE9F-EC89-494C-9FE4-A76EF6C22C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65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653C0C-D62B-4631-831F-F0793174BDC0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86A016-8418-469E-A287-487E9B5267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285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29A01B-20C6-449B-BDE9-6105DEB3E232}" type="datetimeFigureOut">
              <a:rPr lang="en-US"/>
              <a:pPr>
                <a:defRPr/>
              </a:pPr>
              <a:t>1/13/2020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D360587-7D48-4083-87A2-FA8702E28C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4214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57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69F4-D569-4DB1-8500-B4D005369A5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56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04862-D4A5-410A-ADC7-6BD0517110F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81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B9AD-D826-4BB8-AE9E-38DBBA1636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34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6917-6D77-44D6-A343-58D45989F3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14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61ED-A3AF-4A0D-9172-379920904F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6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067F9-28DE-4742-98F9-F77FFDC857A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22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CAD7-0C1F-4E36-A114-586E878CD5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00249-CE2F-4D63-87ED-22401B8B588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4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3692-2A89-4033-9739-72E662F88D6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70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A4B-70F3-4478-97A9-FBF66462F9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87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A0AD-483D-4C06-A1B5-B23C3D57FC6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76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69F4-D569-4DB1-8500-B4D005369A5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880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04862-D4A5-410A-ADC7-6BD0517110F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1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B9AD-D826-4BB8-AE9E-38DBBA1636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34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6917-6D77-44D6-A343-58D45989F3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33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61ED-A3AF-4A0D-9172-379920904F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89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067F9-28DE-4742-98F9-F77FFDC857A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6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10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CAD7-0C1F-4E36-A114-586E878CD5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75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00249-CE2F-4D63-87ED-22401B8B588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00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3692-2A89-4033-9739-72E662F88D6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26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A4B-70F3-4478-97A9-FBF66462F9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08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A0AD-483D-4C06-A1B5-B23C3D57FC6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080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69F4-D569-4DB1-8500-B4D005369A5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76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04862-D4A5-410A-ADC7-6BD0517110F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42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B9AD-D826-4BB8-AE9E-38DBBA1636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55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6917-6D77-44D6-A343-58D45989F3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8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61ED-A3AF-4A0D-9172-379920904F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1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fld id="{9A9F9CFB-259C-46E9-A6DB-066D13C08841}" type="datetimeFigureOut">
              <a:rPr lang="pt-BR" smtClean="0"/>
              <a:pPr/>
              <a:t>13/01/2020</a:t>
            </a:fld>
            <a:endParaRPr lang="pt-BR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fld id="{0A371505-FC2C-407E-822A-32449EBB0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A0CD78-508D-41E5-AEAD-ED0E2CCF2B6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D72DEF-B9CE-4ED2-83D5-1FAD763A9EA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96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A0CD78-508D-41E5-AEAD-ED0E2CCF2B6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3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39639-F967-4B72-AA05-A8D7DC94ADC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219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ED27-7987-45F4-BBCE-3664A4DEAFF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1/13/2020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0C93BB-3776-463A-ADF2-87026D67F400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542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39639-F967-4B72-AA05-A8D7DC94ADC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9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653E63-8AF5-4F46-B5F8-741C0022CD6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81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5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BA90517-247D-46E4-81EA-8B795CD48165}" type="slidenum">
              <a:rPr lang="pt-BR"/>
              <a:pPr fontAlgn="base"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9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513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389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512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sp>
        <p:nvSpPr>
          <p:cNvPr id="389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3087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  <p:bldP spid="389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7E4E3-1F2B-40B8-8A08-AF1E97E7F2F3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7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1F0BA8-150C-4817-B899-0F4CFCA7D587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2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80FBD5A-9560-4EFA-9958-7579DDCAB4A1}" type="datetimeFigureOut">
              <a:rPr lang="pt-BR"/>
              <a:pPr>
                <a:defRPr/>
              </a:pPr>
              <a:t>13/01/2020</a:t>
            </a:fld>
            <a:endParaRPr lang="pt-BR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1685E9C-22D2-46B6-9EF0-2C6E2A54AC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64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13/01/2020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9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50F232-E8F3-40DE-98D5-CEC94B7D7307}" type="datetimeFigureOut">
              <a:rPr lang="en-US"/>
              <a:pPr>
                <a:defRPr/>
              </a:pPr>
              <a:t>1/13/2020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536E7D-5437-4B93-AED9-6A9C7C9F3B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559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ransition spd="slow">
    <p:push dir="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tângulo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tângulo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tângulo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tângulo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tângulo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9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61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10779-BEFD-484C-9E33-F40BFD96B197}" type="datetimeFigureOut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A845C0-C775-493C-8FD4-4EA198BDF241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2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7171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95234-1939-4979-A794-B5155760B3C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1/13/2020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badi MT Condensed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7FEF-1D42-45D8-B151-E0DD0B5A243D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607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935FB-A8B5-41C0-A19B-106D0938244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8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935FB-A8B5-41C0-A19B-106D0938244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935FB-A8B5-41C0-A19B-106D0938244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www.google.com.br/url?sa=i&amp;rct=j&amp;q=&amp;esrc=s&amp;source=images&amp;cd=&amp;cad=rja&amp;uact=8&amp;ved=2ahUKEwiQo8SHttjcAhWFk5AKHYU0AFgQjRx6BAgBEAU&amp;url=http://paxprofundis.org/livros/emanuel/swedenborg.htm&amp;psig=AOvVaw1Z0vk4WIc7qOJ7fLKsK_AS&amp;ust=1533644745545243" TargetMode="External"/><Relationship Id="rId1" Type="http://schemas.openxmlformats.org/officeDocument/2006/relationships/slideLayout" Target="../slideLayouts/slideLayout2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0CAcQjRxqFQoTCKvt3NfzlcgCFct-kAodziUBkg&amp;url=http://gruponascentesol.blogspot.com/&amp;psig=AFQjCNEUq9oy6KcCYP-HAff3rBVf4b49WA&amp;ust=144339816848433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om.br/url?sa=i&amp;rct=j&amp;q=&amp;esrc=s&amp;source=images&amp;cd=&amp;cad=rja&amp;uact=8&amp;ved=2ahUKEwiX1s7VvcPZAhUtx1kKHbiSBoIQjRx6BAgAEAY&amp;url=http://www.febeditora.com.br/departamentos/entre-irmaos-de-outras-terras/&amp;psig=AOvVaw1L3eWBbbil43TVf3SSZPUa&amp;ust=1519730870322968" TargetMode="External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3926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136196" name="CaixaDeTexto 3"/>
          <p:cNvSpPr txBox="1">
            <a:spLocks noChangeArrowheads="1"/>
          </p:cNvSpPr>
          <p:nvPr/>
        </p:nvSpPr>
        <p:spPr bwMode="auto">
          <a:xfrm>
            <a:off x="4140200" y="2773363"/>
            <a:ext cx="4483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pitchFamily="34" charset="0"/>
              </a:rPr>
              <a:t>DIFUSÃO DOUTRINÁRIA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pitchFamily="34" charset="0"/>
              </a:rPr>
              <a:t>PALESTRA ESPÍRITA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5" name="CaixaDeTexto 6"/>
          <p:cNvSpPr txBox="1">
            <a:spLocks noChangeArrowheads="1"/>
          </p:cNvSpPr>
          <p:nvPr/>
        </p:nvSpPr>
        <p:spPr bwMode="auto">
          <a:xfrm>
            <a:off x="539750" y="5100638"/>
            <a:ext cx="83534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PRODUZIDA PELO INSTITUTO LUZ DE LIVIA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DISPONÍVEL PARA AS ALIANÇAS MUNICIPAIS 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UTILIZAÇÃO EM CENTROS ESPÍRITAS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80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-2120280" y="-315416"/>
            <a:ext cx="7772400" cy="24482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PRIMEIRA</a:t>
            </a:r>
            <a:b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REVELAÇÃO</a:t>
            </a:r>
            <a: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pt-BR" sz="3600" dirty="0" smtClean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492375"/>
            <a:ext cx="8242300" cy="2857500"/>
          </a:xfrm>
        </p:spPr>
        <p:txBody>
          <a:bodyPr>
            <a:noAutofit/>
          </a:bodyPr>
          <a:lstStyle/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endParaRPr lang="pt-BR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MOISES</a:t>
            </a:r>
            <a:endParaRPr lang="pt-BR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Divina e Humana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endParaRPr lang="pt-BR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profeta revelou a existência de um Deus único e promulgou a lei do Sinai </a:t>
            </a:r>
            <a:endParaRPr lang="pt-BR" sz="32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-2120280" y="-315416"/>
            <a:ext cx="7772400" cy="24482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SEGUNDA</a:t>
            </a:r>
            <a:b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REVELAÇÃO</a:t>
            </a:r>
            <a: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pt-BR" sz="3600" dirty="0" smtClean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-2878138" y="2492375"/>
            <a:ext cx="8242301" cy="1152525"/>
          </a:xfrm>
        </p:spPr>
        <p:txBody>
          <a:bodyPr>
            <a:noAutofit/>
          </a:bodyPr>
          <a:lstStyle/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</a:t>
            </a:r>
          </a:p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DIVINA</a:t>
            </a:r>
            <a:endParaRPr lang="pt-BR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endParaRPr lang="pt-BR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36513" y="4724400"/>
            <a:ext cx="9180513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Cristo tomou da antiga lei o que é eterno e divino e rejeitou o que era de concepção humana, acrescentando a </a:t>
            </a:r>
            <a:r>
              <a:rPr lang="pt-BR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revelação da vida futura.</a:t>
            </a:r>
            <a:endParaRPr lang="pt-BR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2483768" y="-315416"/>
            <a:ext cx="7772400" cy="24482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TERCEIRA</a:t>
            </a:r>
            <a:b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REVELAÇÃO</a:t>
            </a:r>
            <a: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pt-BR" sz="3600" dirty="0" smtClean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2378075" y="2349500"/>
            <a:ext cx="8242300" cy="1150938"/>
          </a:xfrm>
        </p:spPr>
        <p:txBody>
          <a:bodyPr>
            <a:noAutofit/>
          </a:bodyPr>
          <a:lstStyle/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ESPIRITISMO</a:t>
            </a:r>
          </a:p>
          <a:p>
            <a:pPr marL="41148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r>
              <a:rPr lang="pt-B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DIVINA E CIENTÍFICA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endParaRPr lang="pt-BR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388" y="5346700"/>
            <a:ext cx="8856662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3200"/>
              </a:lnSpc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Espiritismo revela aos homens a natureza do mundo espiritual e as suas relações com o mundo corpóreo. </a:t>
            </a:r>
          </a:p>
        </p:txBody>
      </p:sp>
    </p:spTree>
    <p:extLst>
      <p:ext uri="{BB962C8B-B14F-4D97-AF65-F5344CB8AC3E}">
        <p14:creationId xmlns:p14="http://schemas.microsoft.com/office/powerpoint/2010/main" val="18316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-1044624" y="123016"/>
            <a:ext cx="81661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44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Espiritismo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Uma revelação?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6000" b="1" dirty="0">
              <a:ln w="12700">
                <a:solidFill>
                  <a:srgbClr val="04617B">
                    <a:satMod val="155000"/>
                  </a:srgbClr>
                </a:solidFill>
                <a:prstDash val="solid"/>
              </a:ln>
              <a:solidFill>
                <a:srgbClr val="DBF5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91521" y="4963815"/>
            <a:ext cx="5456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Qual o seu caráter?</a:t>
            </a:r>
          </a:p>
        </p:txBody>
      </p:sp>
    </p:spTree>
    <p:extLst>
      <p:ext uri="{BB962C8B-B14F-4D97-AF65-F5344CB8AC3E}">
        <p14:creationId xmlns:p14="http://schemas.microsoft.com/office/powerpoint/2010/main" val="2273065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836197-73FE-45F3-B4B4-0775F5ED2D55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148484" name="Rectangle 6"/>
          <p:cNvSpPr>
            <a:spLocks noChangeArrowheads="1"/>
          </p:cNvSpPr>
          <p:nvPr/>
        </p:nvSpPr>
        <p:spPr bwMode="auto">
          <a:xfrm>
            <a:off x="0" y="4868863"/>
            <a:ext cx="91440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1800" smtClean="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79388" y="5061606"/>
            <a:ext cx="8785225" cy="1175706"/>
          </a:xfrm>
          <a:prstGeom prst="rect">
            <a:avLst/>
          </a:prstGeom>
          <a:noFill/>
          <a:ln w="19050" algn="ctr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Conhecimento do mundo invisível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2806700" algn="ctr"/>
                <a:tab pos="5611813" algn="r"/>
              </a:tabLst>
              <a:defRPr/>
            </a:pP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Natureza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estado dos seres que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habitam</a:t>
            </a: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709738" y="-458788"/>
            <a:ext cx="5487987" cy="1938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Espiritismo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Verdadeira Revelação</a:t>
            </a:r>
          </a:p>
        </p:txBody>
      </p:sp>
      <p:sp>
        <p:nvSpPr>
          <p:cNvPr id="148487" name="Rectangle 2"/>
          <p:cNvSpPr>
            <a:spLocks noChangeArrowheads="1"/>
          </p:cNvSpPr>
          <p:nvPr/>
        </p:nvSpPr>
        <p:spPr bwMode="auto">
          <a:xfrm>
            <a:off x="838200" y="228600"/>
            <a:ext cx="5892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pt-BR" sz="1600" b="1" smtClean="0">
                <a:solidFill>
                  <a:srgbClr val="FFFFFF"/>
                </a:solidFill>
                <a:latin typeface="Verdana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025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1052736"/>
            <a:ext cx="5508104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O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Espiritismo é uma ciência que trata da </a:t>
            </a:r>
            <a:r>
              <a:rPr lang="pt-BR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natureza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pt-BR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origem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pt-BR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destino dos Espíritos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bem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como de suas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relações com o mundo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corporal</a:t>
            </a:r>
            <a:endParaRPr lang="pt-BR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endParaRPr lang="pt-BR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Allan Kardec </a:t>
            </a:r>
          </a:p>
          <a:p>
            <a:pPr algn="ctr">
              <a:buNone/>
            </a:pPr>
            <a:r>
              <a:rPr 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</a:t>
            </a:r>
            <a:r>
              <a:rPr lang="pt-BR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 é o </a:t>
            </a:r>
            <a:r>
              <a:rPr 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Espiritismo</a:t>
            </a:r>
            <a:endParaRPr lang="pt-BR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8674" name="Picture 2" descr="http://www.espiritodolivro.com/images/O%20que%20e%20o%20espiritis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14731"/>
            <a:ext cx="3168352" cy="470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24847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terceira revelação, vinda numa época de emancipação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intelectual,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que 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homem nada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aceita às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cegas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tinha que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 ao mesmo tempo o produto de um ensino e o fruto do trabalho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pesquisa e do livre exame.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A imagem pode conter: 1 pessoa,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2" y="0"/>
            <a:ext cx="7246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 descr="Resultado de imagem para Swedenbor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1"/>
            <a:ext cx="2736304" cy="32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548" y="2966169"/>
            <a:ext cx="9090025" cy="3847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Nessas esferas verificou que o cenário e as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condições eram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reproduzidas fielmente, do mesmo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modo que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estrutura da sociedade. Viu casas onde viviam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famílias, auditórios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onde se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reuniam para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sociais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Não havia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detalhes insignificantes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para a sua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observação no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mundo espiritual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Fala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arquitetura, do artesanato,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das flores,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dos frutos,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arte, da música,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literatura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da ciência, das escolas, dos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museus, das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academias, das bibliotecas e dos esportes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Arthur </a:t>
            </a:r>
            <a:r>
              <a:rPr lang="pt-B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Conan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Doyle, História do </a:t>
            </a:r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Espiritismo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96344" y="548680"/>
            <a:ext cx="4572000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HISTÓRIA DO ESPIRITISMO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Emanuel </a:t>
            </a:r>
            <a:r>
              <a:rPr lang="pt-B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Swedenborg</a:t>
            </a:r>
            <a:endParaRPr lang="pt-BR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Estocolmo, 29 de janeiro de 1688  Londres, 29 de março de 1772</a:t>
            </a:r>
          </a:p>
        </p:txBody>
      </p:sp>
    </p:spTree>
    <p:extLst>
      <p:ext uri="{BB962C8B-B14F-4D97-AF65-F5344CB8AC3E}">
        <p14:creationId xmlns:p14="http://schemas.microsoft.com/office/powerpoint/2010/main" val="1252433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5888"/>
            <a:ext cx="8785225" cy="1368425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Espiritismo 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Método Experimental para fatos novos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Observação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Comparação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Análise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pt-BR" sz="32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das causas</a:t>
            </a:r>
          </a:p>
          <a:p>
            <a:pPr marL="0" indent="0"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Dedução das consequências </a:t>
            </a:r>
          </a:p>
          <a:p>
            <a:pPr marL="0" indent="0"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pt-BR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pt-BR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usca das aplicações úteis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3926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04938" y="4868863"/>
            <a:ext cx="6480175" cy="188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CONTATO</a:t>
            </a:r>
          </a:p>
          <a:p>
            <a:pPr algn="ctr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Alameda Europa 1087 –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Bairro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Mansões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Aeroporto</a:t>
            </a:r>
            <a:endParaRPr lang="en-US" sz="2000" b="1" dirty="0">
              <a:solidFill>
                <a:prstClr val="black"/>
              </a:solidFill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Uberlândia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– MG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Telefone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- 034-99774-2027</a:t>
            </a:r>
          </a:p>
          <a:p>
            <a:pPr algn="ctr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E-mail: lenicevaranda@gmail.com.br   </a:t>
            </a:r>
          </a:p>
        </p:txBody>
      </p:sp>
      <p:sp>
        <p:nvSpPr>
          <p:cNvPr id="137221" name="CaixaDeTexto 3"/>
          <p:cNvSpPr txBox="1">
            <a:spLocks noChangeArrowheads="1"/>
          </p:cNvSpPr>
          <p:nvPr/>
        </p:nvSpPr>
        <p:spPr bwMode="auto">
          <a:xfrm>
            <a:off x="3976688" y="2708275"/>
            <a:ext cx="4483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pitchFamily="34" charset="0"/>
              </a:rPr>
              <a:t>DIFUSÃO DOUTRINÁRIA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pitchFamily="34" charset="0"/>
              </a:rPr>
              <a:t>PALESTRA ESPÍRITA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836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158417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sua natureza, a revelação espírita tem </a:t>
            </a:r>
            <a:r>
              <a:rPr lang="pt-BR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duplo caráter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participa ao mesmo tempo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revelação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divina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revelação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científica</a:t>
            </a:r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endParaRPr lang="pt-BR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2" name="Picture 6" descr="http://2.bp.blogspot.com/_BPMKQ2xsVkM/S8Ugr_0vVhI/AAAAAAAAAmQ/9FgJqZAcgfc/s1600/CODIFICACA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918"/>
            <a:ext cx="9144000" cy="460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75856" y="1412776"/>
            <a:ext cx="5544616" cy="3672408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Numa palavra, o que caracteriza a revelação espírita é o ser divina a sua origem e da iniciativa dos Espíritos, sendo a sua elaboração fruto do trabalho do homem</a:t>
            </a:r>
            <a:endParaRPr lang="pt-BR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2373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7586" name="Picture 2" descr="http://www.batuiranet.com.br/wp-content/uploads/2011/02/allan_kardec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004343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33818" y="620688"/>
            <a:ext cx="6210182" cy="446449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Espiritismo realiza o que Jesus disse do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Consolador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1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9"/>
                </a:solidFill>
                <a:effectLst/>
              </a:rPr>
              <a:t> 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Restauração Cristianismo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Poder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moralizador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Consequências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do bem e do mal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Coragem nas aflições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Certeza na imortalidade </a:t>
            </a:r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7650" name="Picture 2" descr="http://imagens.travessa.com.br/livro/GR/73/73240640-d256-4eb9-ad9c-7bd496496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275430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5039779" y="2532732"/>
            <a:ext cx="2592388" cy="2514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1859" name="Picture 4" descr="http://3.bp.blogspot.com/-tAlIyneGTzI/UFXPdFw-DTI/AAAAAAAAA4E/mbmOJLASBsY/s1600/Alla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3675"/>
            <a:ext cx="375443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42458" y="3328069"/>
            <a:ext cx="2592388" cy="8604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Livro dos Espíritos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20096" y="5702969"/>
            <a:ext cx="4938712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Evangelho de Jesus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prstClr val="black"/>
                </a:solidFill>
                <a:latin typeface="Arial" charset="0"/>
              </a:rPr>
              <a:t>Viga Mestra na Edificação da Nova Era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635896" y="908720"/>
            <a:ext cx="5400154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 presença do Messias 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Reorientação do pensamento terreno </a:t>
            </a:r>
          </a:p>
        </p:txBody>
      </p:sp>
      <p:sp>
        <p:nvSpPr>
          <p:cNvPr id="6" name="Seta para a direita listrada 5"/>
          <p:cNvSpPr/>
          <p:nvPr/>
        </p:nvSpPr>
        <p:spPr>
          <a:xfrm rot="16200000">
            <a:off x="5963208" y="5099720"/>
            <a:ext cx="752475" cy="3619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4925" y="4724400"/>
            <a:ext cx="4176713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Cristo na base das Bases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nossa Doutrina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Emmanuel, Prefácio livro Bases do Espiritismo</a:t>
            </a:r>
          </a:p>
        </p:txBody>
      </p:sp>
    </p:spTree>
    <p:extLst>
      <p:ext uri="{BB962C8B-B14F-4D97-AF65-F5344CB8AC3E}">
        <p14:creationId xmlns:p14="http://schemas.microsoft.com/office/powerpoint/2010/main" val="9428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imagem pode conter: 1 pessoa, close-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" y="0"/>
            <a:ext cx="3915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960" y="4077072"/>
            <a:ext cx="4680520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Espiritismo, partindo das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palavras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Cristo, é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consequência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direta da sua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doutrina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http://1.bp.blogspot.com/_ve9V3SOtq80/TTyejlLgCtI/AAAAAAAACZ0/Bk9yhu1g1JY/s1600/jesus_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58708"/>
            <a:ext cx="2880320" cy="3214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tângulo 6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4293096"/>
            <a:ext cx="8640960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ESPIRITISMO ACRESCENTA  A MORAL CRISTÃ </a:t>
            </a:r>
          </a:p>
          <a:p>
            <a:pPr marL="0" indent="0" algn="ctr">
              <a:buNone/>
            </a:pPr>
            <a:endParaRPr lang="pt-BR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Conhecimento da relação entre os Espíritos e os homens </a:t>
            </a:r>
          </a:p>
        </p:txBody>
      </p:sp>
      <p:pic>
        <p:nvPicPr>
          <p:cNvPr id="5" name="Picture 4" descr="http://1.bp.blogspot.com/_ve9V3SOtq80/TTyejlLgCtI/AAAAAAAACZ0/Bk9yhu1g1JY/s1600/jesus_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2880320" cy="3214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tângulo 6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rgbClr val="827F4C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rgbClr val="827F4C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83199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255368"/>
            <a:ext cx="8712968" cy="1693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primeira revelação teve a sua personificação em Moisés, a segunda no Cristo, 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terceira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 o caráter impessoal</a:t>
            </a:r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8370" name="Picture 2" descr="http://3.bp.blogspot.com/_dgRQx5vfeu0/TL0RMW86-mI/AAAAAAAAAss/gTOppT4ao6o/s1600/moi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2448272" cy="3067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http://1.bp.blogspot.com/_ve9V3SOtq80/TTyejlLgCtI/AAAAAAAACZ0/Bk9yhu1g1JY/s1600/jesus_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8430">
            <a:off x="4769899" y="496733"/>
            <a:ext cx="2707270" cy="3021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90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1" descr="b15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B5212D6A-6831-4854-9EAF-3B83D5205E87}" type="slidenum">
              <a:rPr lang="pt-BR" altLang="pt-BR" sz="1200" smtClean="0">
                <a:solidFill>
                  <a:srgbClr val="4B2500"/>
                </a:solidFill>
              </a:rPr>
              <a:pPr algn="l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pt-BR" altLang="pt-BR" sz="1200" smtClean="0">
              <a:solidFill>
                <a:srgbClr val="4B25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850" y="5264150"/>
            <a:ext cx="856932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Jesus, a religião se apresenta como um sistema educativo dispensando templos de pedra, rituais e avanço ao poder humano.</a:t>
            </a:r>
          </a:p>
        </p:txBody>
      </p:sp>
    </p:spTree>
    <p:extLst>
      <p:ext uri="{BB962C8B-B14F-4D97-AF65-F5344CB8AC3E}">
        <p14:creationId xmlns:p14="http://schemas.microsoft.com/office/powerpoint/2010/main" val="7370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 descr="Image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4932040" cy="1052587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pt-BR" b="1" dirty="0" smtClean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Qual o sentido religioso do Espiritismo?</a:t>
            </a:r>
          </a:p>
        </p:txBody>
      </p:sp>
    </p:spTree>
    <p:extLst>
      <p:ext uri="{BB962C8B-B14F-4D97-AF65-F5344CB8AC3E}">
        <p14:creationId xmlns:p14="http://schemas.microsoft.com/office/powerpoint/2010/main" val="10062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D611B07-103A-4829-AD0F-7F4AFE10DA8F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187450" y="423863"/>
            <a:ext cx="6481763" cy="881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Conceitos de Religião</a:t>
            </a: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ts val="12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Bases do Espiritismo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2ª Volume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Jarbas Varanda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388" y="4491521"/>
            <a:ext cx="8712200" cy="22498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CONCEITO SOCIAL</a:t>
            </a:r>
          </a:p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Culto exterior,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classe sacerdotal, dogmas, rituais,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pela qual a criatura se religa ao Criador através de práticas exteriores. </a:t>
            </a:r>
          </a:p>
        </p:txBody>
      </p:sp>
    </p:spTree>
    <p:extLst>
      <p:ext uri="{BB962C8B-B14F-4D97-AF65-F5344CB8AC3E}">
        <p14:creationId xmlns:p14="http://schemas.microsoft.com/office/powerpoint/2010/main" val="682263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913"/>
            <a:ext cx="4392613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79838" y="3284538"/>
            <a:ext cx="5113337" cy="1119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ts val="4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ESPIRITISMO </a:t>
            </a:r>
          </a:p>
          <a:p>
            <a:pPr algn="ctr" fontAlgn="base">
              <a:lnSpc>
                <a:spcPts val="4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3ª REVELAÇÃO DIVINA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2" name="Elipse 1"/>
          <p:cNvSpPr/>
          <p:nvPr/>
        </p:nvSpPr>
        <p:spPr>
          <a:xfrm>
            <a:off x="8101013" y="5575300"/>
            <a:ext cx="641350" cy="66198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101013" y="5732463"/>
            <a:ext cx="6477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Nº 1</a:t>
            </a:r>
          </a:p>
        </p:txBody>
      </p:sp>
      <p:sp>
        <p:nvSpPr>
          <p:cNvPr id="138247" name="CaixaDeTexto 3"/>
          <p:cNvSpPr txBox="1">
            <a:spLocks noChangeArrowheads="1"/>
          </p:cNvSpPr>
          <p:nvPr/>
        </p:nvSpPr>
        <p:spPr bwMode="auto">
          <a:xfrm>
            <a:off x="87313" y="5661025"/>
            <a:ext cx="44846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000" b="1" smtClean="0">
                <a:solidFill>
                  <a:srgbClr val="C00000"/>
                </a:solidFill>
                <a:latin typeface="Arial" pitchFamily="34" charset="0"/>
              </a:rPr>
              <a:t>DIFUSÃO DOUTRINÁRIA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000" b="1" smtClean="0">
                <a:solidFill>
                  <a:srgbClr val="C00000"/>
                </a:solidFill>
                <a:latin typeface="Arial" pitchFamily="34" charset="0"/>
              </a:rPr>
              <a:t>PALESTRA ESPÍRITA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787900" y="2781300"/>
            <a:ext cx="32908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PALESTRA ESPÍRITA</a:t>
            </a:r>
          </a:p>
        </p:txBody>
      </p:sp>
    </p:spTree>
    <p:extLst>
      <p:ext uri="{BB962C8B-B14F-4D97-AF65-F5344CB8AC3E}">
        <p14:creationId xmlns:p14="http://schemas.microsoft.com/office/powerpoint/2010/main" val="40860792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7938"/>
            <a:ext cx="9153525" cy="516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113" y="4498801"/>
            <a:ext cx="9132887" cy="2314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CONCEITO FILOSÓFICO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Sentimento pelo qual a criatura se religa ao Criador pelo culto interior, através da prática da Caridade. </a:t>
            </a:r>
          </a:p>
        </p:txBody>
      </p:sp>
    </p:spTree>
    <p:extLst>
      <p:ext uri="{BB962C8B-B14F-4D97-AF65-F5344CB8AC3E}">
        <p14:creationId xmlns:p14="http://schemas.microsoft.com/office/powerpoint/2010/main" val="16969306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17388C-28E5-4E4A-85B5-188C7B898B31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702384"/>
            <a:ext cx="9144000" cy="2123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sentido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filosófico, o Espiritismo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uma Religião porque ele é a doutrina que fundamenta os laços de fraternidade e de comunhão de pensamentos.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Allan Kardec - Revista Espírita – Dez. 1868</a:t>
            </a:r>
          </a:p>
        </p:txBody>
      </p:sp>
    </p:spTree>
    <p:extLst>
      <p:ext uri="{BB962C8B-B14F-4D97-AF65-F5344CB8AC3E}">
        <p14:creationId xmlns:p14="http://schemas.microsoft.com/office/powerpoint/2010/main" val="4027308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323850" y="5099050"/>
            <a:ext cx="86407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 sua natureza predominantemente religiosa, consoladora, o Espiritismo resgata a religião natural do Cristo</a:t>
            </a:r>
          </a:p>
        </p:txBody>
      </p:sp>
    </p:spTree>
    <p:extLst>
      <p:ext uri="{BB962C8B-B14F-4D97-AF65-F5344CB8AC3E}">
        <p14:creationId xmlns:p14="http://schemas.microsoft.com/office/powerpoint/2010/main" val="34996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CaixaDeTexto 9"/>
          <p:cNvSpPr txBox="1">
            <a:spLocks noChangeArrowheads="1"/>
          </p:cNvSpPr>
          <p:nvPr/>
        </p:nvSpPr>
        <p:spPr bwMode="auto">
          <a:xfrm>
            <a:off x="250825" y="5013325"/>
            <a:ext cx="87137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é a precária exterioridade do culto convencional, quase sempre vazio, mas o pensamento e o sentimento do homem.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040113" y="548680"/>
            <a:ext cx="4068391" cy="132343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interessa a Deus é a Alma  </a:t>
            </a:r>
            <a:endParaRPr lang="pt-B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6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D:\Users\Usuário\Documents\Leonel Varanda\Estudos\Estudo Deus Amor e Caridade\Revelação Espírita\12107078_10153179849162469_67319297993618993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443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4436170"/>
            <a:ext cx="9144000" cy="237720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lnSpc>
                <a:spcPts val="3600"/>
              </a:lnSpc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Doutrina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caráter divino que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vem revelar aos homens, apoiada na experimentação científica, a existência e a natureza do mundo espiritual e as suas relações com o mundo corpóreo, cuja finalidade é a revivescência do Cristianismo primitivo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10170" y="3645396"/>
            <a:ext cx="4466286" cy="584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 Espiritismo</a:t>
            </a:r>
          </a:p>
        </p:txBody>
      </p:sp>
    </p:spTree>
    <p:extLst>
      <p:ext uri="{BB962C8B-B14F-4D97-AF65-F5344CB8AC3E}">
        <p14:creationId xmlns:p14="http://schemas.microsoft.com/office/powerpoint/2010/main" val="1139534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Lenice\Desktop\Buss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3779838" y="5084763"/>
            <a:ext cx="4824412" cy="1662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RELIGIÃO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Cristianismo puro vivenciado na fé, comprovada pela razão científica, norteadoras da conduta individual.</a:t>
            </a:r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3708400" y="1052513"/>
            <a:ext cx="5184775" cy="150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CIÊNCIA </a:t>
            </a:r>
          </a:p>
          <a:p>
            <a:pPr algn="ctr" fontAlgn="base"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Método cientifico apoiado nos fenômenos mediúnicos com observação, comparação e Análise.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3779838" y="3000375"/>
            <a:ext cx="5113337" cy="181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3200" b="1" dirty="0">
                <a:solidFill>
                  <a:srgbClr val="F2F73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FILOSOFIA</a:t>
            </a:r>
          </a:p>
          <a:p>
            <a:pPr algn="ctr" fontAlgn="base"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Reflexão livre e dinâmica, deduzida a partir da evidência da imortalidade da alma, comprovada pela natureza científica da Doutrina Espírita.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9388" y="1588"/>
            <a:ext cx="864076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Natureza da Doutrina Espírita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0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imagem pode conter: 1 pessoa, sentado e área inte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4221088"/>
            <a:ext cx="8928992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Um </a:t>
            </a:r>
            <a:r>
              <a:rPr lang="pt-BR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último caráter da revelação espírita </a:t>
            </a:r>
            <a:endParaRPr lang="pt-BR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Apoiando-se 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 fatos,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tem que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 essencialmente progressiva</a:t>
            </a: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como todas as ciências de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observação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827584" y="64886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-36512" y="3861048"/>
            <a:ext cx="9144000" cy="2952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lnSpc>
                <a:spcPts val="3600"/>
              </a:lnSpc>
              <a:defRPr/>
            </a:pP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Compreendo a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necessidade do testemunho cientifico para que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lavre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Terra a certidão da sobrevivência da alma; entretanto, admito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os investigadores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assunto perdem muito tempo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repetindo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experimentos no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intuito de fugir as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consequências morais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o assunto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envolve</a:t>
            </a:r>
            <a:endParaRPr lang="pt-B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448272" cy="34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039268" y="2265997"/>
            <a:ext cx="585321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Página intitulada “Vinte assuntos com Willian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James” e psicografada em Nova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Iorque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E.U.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algn="ctr"/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julho de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1965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13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3E8F7C-9D7D-432B-9578-DB24B6AFE43C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pic>
        <p:nvPicPr>
          <p:cNvPr id="1628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250825" y="4437063"/>
            <a:ext cx="85693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Grande Escritor e Orador Francês no final do Século XVIII</a:t>
            </a:r>
          </a:p>
          <a:p>
            <a:pPr algn="ctr" fontAlgn="base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Ateu por natureza suas convicções e oratória geravam sofrimentos coletivos e violência.</a:t>
            </a:r>
          </a:p>
          <a:p>
            <a:pPr algn="ctr" fontAlgn="base">
              <a:spcBef>
                <a:spcPct val="20000"/>
              </a:spcBef>
              <a:spcAft>
                <a:spcPts val="600"/>
              </a:spcAft>
              <a:defRPr/>
            </a:pPr>
            <a:endParaRPr lang="pt-BR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492500" y="2006600"/>
            <a:ext cx="5651500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Gênio Enfermo</a:t>
            </a: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Caminhos de Volta – Chico Xavier</a:t>
            </a: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História de Expiação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7504" y="332656"/>
            <a:ext cx="5256584" cy="11757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wrap="square"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ESPIRITISMO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APLICAÇÃO PRÁTICA</a:t>
            </a:r>
          </a:p>
        </p:txBody>
      </p:sp>
    </p:spTree>
    <p:extLst>
      <p:ext uri="{BB962C8B-B14F-4D97-AF65-F5344CB8AC3E}">
        <p14:creationId xmlns:p14="http://schemas.microsoft.com/office/powerpoint/2010/main" val="1862727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0">
              <a:srgbClr val="5E9EFF"/>
            </a:gs>
            <a:gs pos="0">
              <a:srgbClr val="FFDC6D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pt-B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 CARÁTER DA REVELAÇÃO </a:t>
            </a:r>
            <a:r>
              <a:rPr lang="pt-B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ESPÍRITA</a:t>
            </a:r>
            <a:endParaRPr lang="pt-BR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sz="quarter" idx="1"/>
          </p:nvPr>
        </p:nvSpPr>
        <p:spPr>
          <a:xfrm>
            <a:off x="0" y="5229200"/>
            <a:ext cx="9144000" cy="1070828"/>
          </a:xfrm>
        </p:spPr>
        <p:txBody>
          <a:bodyPr>
            <a:normAutofit/>
          </a:bodyPr>
          <a:lstStyle/>
          <a:p>
            <a:r>
              <a:rPr lang="pt-B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GENESE</a:t>
            </a:r>
          </a:p>
          <a:p>
            <a:r>
              <a:rPr lang="pt-B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CAPÍTULO </a:t>
            </a:r>
            <a:r>
              <a:rPr lang="pt-B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 </a:t>
            </a:r>
            <a:endParaRPr lang="pt-BR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9698" name="Picture 2" descr="http://1.bp.blogspot.com/_ve9V3SOtq80/TTycBNL-o6I/AAAAAAAACZk/jSSHT-q2BiU/s1600/fun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29208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www.terraespiritual.org/espiraudio/3revelaco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0"/>
            <a:ext cx="3312368" cy="389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ângulo 8"/>
          <p:cNvSpPr/>
          <p:nvPr/>
        </p:nvSpPr>
        <p:spPr>
          <a:xfrm>
            <a:off x="2267744" y="6300028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defRPr/>
            </a:pPr>
            <a:r>
              <a:rPr lang="pt-BR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Instituto Espírita da Caridade Luz de Lívia</a:t>
            </a:r>
            <a:endParaRPr lang="pt-BR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1" name="Rectangle 7"/>
          <p:cNvSpPr>
            <a:spLocks noChangeArrowheads="1"/>
          </p:cNvSpPr>
          <p:nvPr/>
        </p:nvSpPr>
        <p:spPr bwMode="auto">
          <a:xfrm>
            <a:off x="395288" y="4365551"/>
            <a:ext cx="8424862" cy="230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Aft>
                <a:spcPts val="600"/>
              </a:spcAft>
              <a:buFontTx/>
              <a:buNone/>
            </a:pPr>
            <a:r>
              <a:rPr lang="pt-BR" altLang="pt-BR" b="1" dirty="0" smtClean="0">
                <a:solidFill>
                  <a:srgbClr val="FFFF00"/>
                </a:solidFill>
              </a:rPr>
              <a:t>Desencarna e sofre no além a culpa pelo mau uso da inteligência e palavra.</a:t>
            </a:r>
          </a:p>
          <a:p>
            <a:pPr algn="ctr" eaLnBrk="1" fontAlgn="base" hangingPunct="1">
              <a:spcAft>
                <a:spcPts val="600"/>
              </a:spcAft>
              <a:buFontTx/>
              <a:buNone/>
            </a:pPr>
            <a:r>
              <a:rPr lang="pt-BR" altLang="pt-BR" b="1" dirty="0" smtClean="0">
                <a:solidFill>
                  <a:srgbClr val="FFFF00"/>
                </a:solidFill>
              </a:rPr>
              <a:t>Roga socorro aos Céu e recebe o benefício da reencarnação</a:t>
            </a:r>
          </a:p>
        </p:txBody>
      </p:sp>
    </p:spTree>
    <p:extLst>
      <p:ext uri="{BB962C8B-B14F-4D97-AF65-F5344CB8AC3E}">
        <p14:creationId xmlns:p14="http://schemas.microsoft.com/office/powerpoint/2010/main" val="13406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F:\Fotos\Chico\11401346_10152934545642469_12503464130890462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4925"/>
            <a:ext cx="915193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35496" y="3645024"/>
            <a:ext cx="84249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defRPr/>
            </a:pP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Renasce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próximo a Pedro 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Leopoldo </a:t>
            </a:r>
          </a:p>
          <a:p>
            <a:pPr algn="ctr" fontAlgn="base">
              <a:defRPr/>
            </a:pP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prova da mudez e da idiotia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defRPr/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 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dor, terá, de novo, o pensamento puro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90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5" descr="D:\Users\Usuário\Documents\Familia Varanda\Fotos Dr. Jarbas\Dr. Jarbas e a Médium Antusa Ubera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ângulo 1"/>
          <p:cNvSpPr>
            <a:spLocks noChangeArrowheads="1"/>
          </p:cNvSpPr>
          <p:nvPr/>
        </p:nvSpPr>
        <p:spPr bwMode="auto">
          <a:xfrm>
            <a:off x="3275856" y="1826815"/>
            <a:ext cx="5831632" cy="4770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Restauração </a:t>
            </a:r>
            <a:r>
              <a:rPr lang="pt-BR" alt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 Crença </a:t>
            </a: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Pura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</a:t>
            </a: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é raciocinada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Cristianismo primitivo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Amar a Deus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Amar ao </a:t>
            </a:r>
            <a:r>
              <a:rPr lang="pt-BR" alt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próximo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Fora da Caridade não há Salvação</a:t>
            </a:r>
            <a:endParaRPr lang="pt-BR" altLang="pt-B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4859783" y="295159"/>
            <a:ext cx="4176713" cy="901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Espiritismo</a:t>
            </a:r>
            <a:endParaRPr lang="pt-BR" altLang="pt-B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7"/>
          <p:cNvSpPr>
            <a:spLocks noGrp="1" noChangeArrowheads="1"/>
          </p:cNvSpPr>
          <p:nvPr>
            <p:ph idx="1"/>
          </p:nvPr>
        </p:nvSpPr>
        <p:spPr>
          <a:xfrm>
            <a:off x="5232400" y="260350"/>
            <a:ext cx="3803650" cy="4897438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Revelação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anifestação de uma verdade oculta ou desconhecida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rredondar Retângulo em um Canto Único 2"/>
          <p:cNvSpPr/>
          <p:nvPr/>
        </p:nvSpPr>
        <p:spPr>
          <a:xfrm>
            <a:off x="0" y="6121400"/>
            <a:ext cx="1403350" cy="736600"/>
          </a:xfrm>
          <a:prstGeom prst="round1Rect">
            <a:avLst/>
          </a:prstGeom>
          <a:solidFill>
            <a:srgbClr val="0A1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5" descr="Resultado de imagem para REVELAÇÃO DIV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88032"/>
            <a:ext cx="7931224" cy="10527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Tipos de Revelação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4005064"/>
            <a:ext cx="7848600" cy="2016373"/>
          </a:xfrm>
        </p:spPr>
        <p:txBody>
          <a:bodyPr>
            <a:noAutofit/>
          </a:bodyPr>
          <a:lstStyle/>
          <a:p>
            <a:pPr marL="457200" indent="-45720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Humana</a:t>
            </a:r>
          </a:p>
          <a:p>
            <a:pPr marL="457200" indent="-45720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Científica</a:t>
            </a:r>
            <a:endParaRPr 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Revelação Divina</a:t>
            </a:r>
            <a:endParaRPr 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Monotype Sorts" pitchFamily="2" charset="2"/>
              <a:buNone/>
              <a:defRPr/>
            </a:pP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13026" y="1988840"/>
            <a:ext cx="5930974" cy="1944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 essencial de qualquer revelação tem que </a:t>
            </a: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a verdade</a:t>
            </a:r>
            <a:endParaRPr lang="pt-B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terraespiritual.org/espiraudio/3revelac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4262"/>
            <a:ext cx="2817490" cy="3308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tângulo 5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</a:rPr>
              <a:t>O CARÁTER DA REVELAÇÃO ESPÍRITA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78826" y="404664"/>
            <a:ext cx="6465173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 revelação eivada de erros ou sujeita à modificação não pode emanar de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(KARDEC, Allan. Caráter da revelação espírita In. A Gênese.)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2" name="Picture 2" descr="http://4.bp.blogspot.com/_a5JsCv9dK3w/SOOfHKzyCoI/AAAAAAAAB-4/_3DCyMiDAzE/s320/gene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242730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0" y="4005064"/>
            <a:ext cx="9144000" cy="23762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484" name="Picture 4" descr="http://ipt.olhares.com/data/big/26/267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914400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41908F4-3E7C-4B00-ABCF-B9826E550D7E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411413" y="2228850"/>
            <a:ext cx="6626225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Revelado por Deus ou seus mensageiros.</a:t>
            </a: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50825" y="1076325"/>
            <a:ext cx="5113338" cy="55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lnSpc>
                <a:spcPts val="36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Revelação Divina</a:t>
            </a:r>
          </a:p>
        </p:txBody>
      </p:sp>
    </p:spTree>
    <p:extLst>
      <p:ext uri="{BB962C8B-B14F-4D97-AF65-F5344CB8AC3E}">
        <p14:creationId xmlns:p14="http://schemas.microsoft.com/office/powerpoint/2010/main" val="2227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13">
  <a:themeElements>
    <a:clrScheme name="Texturizado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Ápice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Fluxo">
  <a:themeElements>
    <a:clrScheme name="Fluxo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Flux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Flux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x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a13">
  <a:themeElements>
    <a:clrScheme name="Texturizado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13">
  <a:themeElements>
    <a:clrScheme name="Texturizado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Ápice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Tema13</Template>
  <TotalTime>461</TotalTime>
  <Words>1386</Words>
  <Application>Microsoft Office PowerPoint</Application>
  <PresentationFormat>Apresentação na tela (4:3)</PresentationFormat>
  <Paragraphs>209</Paragraphs>
  <Slides>42</Slides>
  <Notes>13</Notes>
  <HiddenSlides>1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Títulos de slides</vt:lpstr>
      </vt:variant>
      <vt:variant>
        <vt:i4>42</vt:i4>
      </vt:variant>
    </vt:vector>
  </HeadingPairs>
  <TitlesOfParts>
    <vt:vector size="61" baseType="lpstr">
      <vt:lpstr>Tema13</vt:lpstr>
      <vt:lpstr>3_Tema13</vt:lpstr>
      <vt:lpstr>1_Tema13</vt:lpstr>
      <vt:lpstr>Spectrum</vt:lpstr>
      <vt:lpstr>Urbano</vt:lpstr>
      <vt:lpstr>2_Ápice</vt:lpstr>
      <vt:lpstr>Design padrão</vt:lpstr>
      <vt:lpstr>1_Design padrão</vt:lpstr>
      <vt:lpstr>2_Design padrão</vt:lpstr>
      <vt:lpstr>3_Design padrão</vt:lpstr>
      <vt:lpstr>4_Design padrão</vt:lpstr>
      <vt:lpstr>5_Design padrão</vt:lpstr>
      <vt:lpstr>6_Design padrão</vt:lpstr>
      <vt:lpstr>4_Ápice</vt:lpstr>
      <vt:lpstr>7_Design padrão</vt:lpstr>
      <vt:lpstr>8_Design padrão</vt:lpstr>
      <vt:lpstr>1_Fluxo</vt:lpstr>
      <vt:lpstr>10_Design padrão</vt:lpstr>
      <vt:lpstr>9_Design padrão</vt:lpstr>
      <vt:lpstr>Apresentação do PowerPoint</vt:lpstr>
      <vt:lpstr>Apresentação do PowerPoint</vt:lpstr>
      <vt:lpstr>Apresentação do PowerPoint</vt:lpstr>
      <vt:lpstr>O CARÁTER DA REVELAÇÃO ESPÍRITA</vt:lpstr>
      <vt:lpstr>Apresentação do PowerPoint</vt:lpstr>
      <vt:lpstr>Tipos de Revelação</vt:lpstr>
      <vt:lpstr>O CARÁTER DA REVELAÇÃO ESPÍRITA</vt:lpstr>
      <vt:lpstr>Apresentação do PowerPoint</vt:lpstr>
      <vt:lpstr>Apresentação do PowerPoint</vt:lpstr>
      <vt:lpstr>  PRIMEIRA  REVELAÇÃO  </vt:lpstr>
      <vt:lpstr>  SEGUNDA  REVELAÇÃO  </vt:lpstr>
      <vt:lpstr>  TERCEIRA  REVELAÇÃO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CARÁTER DA REVELAÇÃO ESPÍRITA</dc:title>
  <dc:creator>Gracinha</dc:creator>
  <cp:lastModifiedBy>Leonel</cp:lastModifiedBy>
  <cp:revision>117</cp:revision>
  <dcterms:created xsi:type="dcterms:W3CDTF">2011-04-19T02:13:24Z</dcterms:created>
  <dcterms:modified xsi:type="dcterms:W3CDTF">2020-01-13T10:47:02Z</dcterms:modified>
</cp:coreProperties>
</file>